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9"/>
  </p:notesMasterIdLst>
  <p:handoutMasterIdLst>
    <p:handoutMasterId r:id="rId30"/>
  </p:handoutMasterIdLst>
  <p:sldIdLst>
    <p:sldId id="436" r:id="rId9"/>
    <p:sldId id="433" r:id="rId10"/>
    <p:sldId id="411" r:id="rId11"/>
    <p:sldId id="437" r:id="rId12"/>
    <p:sldId id="439" r:id="rId13"/>
    <p:sldId id="438" r:id="rId14"/>
    <p:sldId id="440" r:id="rId15"/>
    <p:sldId id="446" r:id="rId16"/>
    <p:sldId id="441" r:id="rId17"/>
    <p:sldId id="447" r:id="rId18"/>
    <p:sldId id="442" r:id="rId19"/>
    <p:sldId id="448" r:id="rId20"/>
    <p:sldId id="449" r:id="rId21"/>
    <p:sldId id="444" r:id="rId22"/>
    <p:sldId id="453" r:id="rId23"/>
    <p:sldId id="445" r:id="rId24"/>
    <p:sldId id="450" r:id="rId25"/>
    <p:sldId id="451" r:id="rId26"/>
    <p:sldId id="452" r:id="rId27"/>
    <p:sldId id="435" r:id="rId28"/>
  </p:sldIdLst>
  <p:sldSz cx="9144000" cy="6858000" type="screen4x3"/>
  <p:notesSz cx="6858000" cy="9313863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0033"/>
    <a:srgbClr val="669900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4" autoAdjust="0"/>
    <p:restoredTop sz="72373" autoAdjust="0"/>
  </p:normalViewPr>
  <p:slideViewPr>
    <p:cSldViewPr>
      <p:cViewPr>
        <p:scale>
          <a:sx n="60" d="100"/>
          <a:sy n="60" d="100"/>
        </p:scale>
        <p:origin x="62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Ukwelashwa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ngemishanguzo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ebizwa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antiretroviral therapy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kafushane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baphile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nokuphila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enempilo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awakwelaphi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emzimbeni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kancane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emzimbeni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bukaphathina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ekudluliseni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kwenziwa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Ngaphezu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kwiHIV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amakhondomu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izinzuzo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zezempilo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izithandani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akhetha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amakhondomu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njengendlela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yokuhlela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umndeni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ukukhulelwa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okungahlosiwe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zezilonda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iherpes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syphilis,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chancroid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indawo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ethelelekile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indawo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ivikelekile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-human papillomavirus (HPV)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ezihlangene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ne-HPV (e.g.,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izinsumpa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nomdlavuza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wesibeletho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47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7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0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lalelipheshana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olwengeziwe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ngamakhondomu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kuzwakala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njengendlela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ongathanda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ukuyisebenzisa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khuluma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nabasebenzi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baseklinikhi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isiyatholakala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endaweni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yangakini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HIV. 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mugqugquzele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anciphise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lesisibalo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Kuzokwehlisa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304800" y="4284663"/>
            <a:ext cx="8637925" cy="1446550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nezindlela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zokuvikela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ongakhetha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kuzo</a:t>
            </a:r>
            <a:endParaRPr lang="en-US" altLang="en-US" sz="44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93945"/>
            <a:ext cx="4142127" cy="197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267201" y="2057400"/>
            <a:ext cx="487679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Abesilisa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abasokiwe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basethubeni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eliwuhhafu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kunabesilisa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abangasokiwe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ukuthola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Ukusokwa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kwabesilisa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akubavikeli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ekutholeni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20090" r="1786" b="17968"/>
          <a:stretch/>
        </p:blipFill>
        <p:spPr>
          <a:xfrm>
            <a:off x="152400" y="2971800"/>
            <a:ext cx="39624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0392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Gqugquzela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uphathina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wakho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ayosokwa</a:t>
            </a:r>
            <a:endParaRPr lang="en-US" sz="4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600" b="1" dirty="0"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latin typeface="Calibri" panose="020F0502020204030204" pitchFamily="34" charset="0"/>
              </a:rPr>
              <a:t>uphathina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wakho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eneHIV</a:t>
            </a:r>
            <a:r>
              <a:rPr lang="en-US" sz="3600" b="1" dirty="0"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</a:rPr>
              <a:t>mugqugquzele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ukuthi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asebenzise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imishanguzo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yakhe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yeHIV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ngendlela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ayalelwe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ngayo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5" y="1926089"/>
            <a:ext cx="5867400" cy="3915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78306"/>
            <a:ext cx="7848600" cy="4038600"/>
          </a:xfrm>
        </p:spPr>
        <p:txBody>
          <a:bodyPr/>
          <a:lstStyle/>
          <a:p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Nakuba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zingeke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zikwazi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ukwenzeka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kubobonke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ukwanda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kwalezinto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ongazenza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ukwanda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kokuncipha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kwethuba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lokuthola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0"/>
            <a:ext cx="906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Izindlela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zokuvikela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ongakhetha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kuzo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"/>
            <a:ext cx="8890016" cy="144780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Ulwazi </a:t>
            </a:r>
            <a:r>
              <a:rPr lang="en-US" b="1" dirty="0" err="1">
                <a:latin typeface="Calibri" panose="020F0502020204030204" pitchFamily="34" charset="0"/>
              </a:rPr>
              <a:t>olwengeziwe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mayelana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namakhondomu</a:t>
            </a:r>
            <a:r>
              <a:rPr lang="en-US" b="1" dirty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671101"/>
            <a:ext cx="6098983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Amakhondomu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avikela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ungatheleleki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ngeHIV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ngokocansi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sangaphimbili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nocansi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Iringi-yedapivirine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inciphisa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bokuthola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ayakhelwanga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ekuthelelekeni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5"/>
          <a:stretch/>
        </p:blipFill>
        <p:spPr>
          <a:xfrm>
            <a:off x="6200350" y="2843257"/>
            <a:ext cx="2765866" cy="2401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2005" y="2362200"/>
            <a:ext cx="842220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Amakhondomu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avikela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ezithelelana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446" y="38100"/>
            <a:ext cx="8966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olwengeziwe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05400" y="16002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esetshenziswa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e-latex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ayindlela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engcono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kuvikela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kwezinye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ezithelelana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gonorrhoea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chlamydia,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trichomonas.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6798"/>
          <a:stretch/>
        </p:blipFill>
        <p:spPr>
          <a:xfrm>
            <a:off x="152400" y="1905000"/>
            <a:ext cx="4876800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olwengeziwe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67" y="6248400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57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15126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nangezikhathi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zonke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en-US" sz="4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2209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Sebenzisa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entsha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ngesenzo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ngasinye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lomlomo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334" b="22222"/>
          <a:stretch/>
        </p:blipFill>
        <p:spPr>
          <a:xfrm>
            <a:off x="4800600" y="1676400"/>
            <a:ext cx="3784616" cy="4226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70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8224" y="228600"/>
            <a:ext cx="78037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nangezikhathi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zonke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en-US" sz="3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1" y="1828800"/>
            <a:ext cx="498734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Liphathe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kahle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ukugwema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ukulilimaza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ngezinzipho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amazinyo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ezicijile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Faka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kokuba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sowesilisa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sesivukelwe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nangaphambi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ikuphi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ukuthintana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umlomo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5" y="2819400"/>
            <a:ext cx="3677920" cy="2758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50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1374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nangezikhathi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zonke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5904" y="1873505"/>
            <a:ext cx="4843296" cy="481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Qinisekisa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ubumanzi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banele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wenza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isithambisi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esinesisekelo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samanzi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K-Y Jelly)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namakhondomu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e-latex.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ezinesisekelo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samafutha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njengoVaseline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iloshini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yomzimba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kungawalimaza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4445" r="40000" b="10701"/>
          <a:stretch/>
        </p:blipFill>
        <p:spPr>
          <a:xfrm>
            <a:off x="5117568" y="2357628"/>
            <a:ext cx="3393226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91440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21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228600"/>
            <a:ext cx="88900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Angasetshenziswa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ngendlela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nangezikhathi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zonke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amakhondomu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8224" y="1676400"/>
            <a:ext cx="823559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Ukugwema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lishibilike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liphume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libambe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liqine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emsukweni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sowesilisa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ukhipha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ukhipha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sowesilsa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sesivukelwe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02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85391"/>
            <a:ext cx="9144000" cy="1265238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Izindlela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zokuvikela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iHIV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ongakhetha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517" y="1603029"/>
            <a:ext cx="8095281" cy="4035771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None/>
            </a:pP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Ziningi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ongazenza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ukunciphisa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kuwena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0" hangingPunc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Abeluleki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ukukusiza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uqonde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lezindlela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ezilandelayo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zokuvikela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ukhethe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iziphi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ezizokusebenzela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kangcono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 eaLnBrk="1" hangingPunct="1">
              <a:buNone/>
            </a:pPr>
            <a:endParaRPr lang="en-US" sz="3600" b="1" dirty="0">
              <a:solidFill>
                <a:srgbClr val="92D050"/>
              </a:solidFill>
            </a:endParaRPr>
          </a:p>
          <a:p>
            <a:pPr marL="0" indent="0" eaLnBrk="1" hangingPunct="1">
              <a:buNone/>
            </a:pPr>
            <a:endParaRPr lang="en-US" sz="3600" b="1" dirty="0">
              <a:solidFill>
                <a:srgbClr val="92D050"/>
              </a:solidFill>
            </a:endParaRPr>
          </a:p>
          <a:p>
            <a:pPr marL="0" indent="0" eaLnBrk="1" hangingPunct="1">
              <a:buNone/>
            </a:pPr>
            <a:endParaRPr lang="en-US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7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altLang="en-US" sz="37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  <a:endParaRPr lang="en-US" sz="37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137723"/>
            <a:ext cx="4939842" cy="3874135"/>
          </a:xfrm>
        </p:spPr>
        <p:txBody>
          <a:bodyPr/>
          <a:lstStyle/>
          <a:p>
            <a:pPr algn="l" eaLnBrk="0" hangingPunct="0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lukhombise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yedapivirine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inganciphisa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amathuba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okutheleleka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kwabesifazane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Ukuvikeleka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ekuthelelekeni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kubasezingeni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eliphakeme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kakhulu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isetshenziswa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zikhathi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zonke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8" y="2133865"/>
            <a:ext cx="2847912" cy="4111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-152400"/>
            <a:ext cx="8813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Sebenzisa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yedapivirine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ngasosonke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6200" y="228600"/>
            <a:ext cx="889001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2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Sebenzisa </a:t>
            </a:r>
            <a:r>
              <a:rPr lang="en-US" b="1" dirty="0" err="1">
                <a:latin typeface="Calibri" panose="020F0502020204030204" pitchFamily="34" charset="0"/>
              </a:rPr>
              <a:t>amakhondomu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ngasosonke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isikhathi</a:t>
            </a:r>
            <a:br>
              <a:rPr lang="en-US" sz="3600" b="1" dirty="0">
                <a:latin typeface="Calibri" panose="020F0502020204030204" pitchFamily="34" charset="0"/>
              </a:rPr>
            </a:b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197927"/>
            <a:ext cx="51889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Sebenzisa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okuyiyo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ngasosonke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nolomlomo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5"/>
          <a:stretch/>
        </p:blipFill>
        <p:spPr>
          <a:xfrm>
            <a:off x="5646102" y="2398998"/>
            <a:ext cx="3116897" cy="2706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794508"/>
            <a:ext cx="5867399" cy="463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I-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ephuzwayo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iyindlela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engakhethwa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abangenayo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abasengcupheni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enkulu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yokutheleleka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I-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ephuzwayo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ibandakanya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ukuthatha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imishanguzo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ethize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izinsuku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sv-SE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I-PrEP ephuzwayo ingatholakala noma ingangatholakala emphakathini wakho.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33600"/>
            <a:ext cx="2426383" cy="35433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0939" y="39246"/>
            <a:ext cx="852238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b="1" dirty="0">
              <a:latin typeface="Calibri" panose="020F0502020204030204" pitchFamily="34" charset="0"/>
            </a:endParaRPr>
          </a:p>
          <a:p>
            <a:pPr eaLnBrk="1" hangingPunct="1"/>
            <a:endParaRPr lang="en-US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Sebenzisa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iPrEP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ephuzwayo</a:t>
            </a:r>
            <a:r>
              <a:rPr lang="en-US" b="1" dirty="0">
                <a:latin typeface="Calibri" panose="020F0502020204030204" pitchFamily="34" charset="0"/>
              </a:rPr>
              <a:t> (e.g. </a:t>
            </a:r>
            <a:r>
              <a:rPr lang="en-US" b="1" dirty="0" err="1">
                <a:latin typeface="Calibri" panose="020F0502020204030204" pitchFamily="34" charset="0"/>
              </a:rPr>
              <a:t>Truvada</a:t>
            </a:r>
            <a:r>
              <a:rPr lang="en-US" b="1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br>
              <a:rPr lang="en-US" b="1" dirty="0">
                <a:latin typeface="Calibri" panose="020F0502020204030204" pitchFamily="34" charset="0"/>
              </a:rPr>
            </a:b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896621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lvl="0" eaLnBrk="1" hangingPunct="1"/>
            <a:r>
              <a:rPr lang="it-IT" b="1" dirty="0">
                <a:latin typeface="Calibri" panose="020F0502020204030204" pitchFamily="34" charset="0"/>
              </a:rPr>
              <a:t>Nciphisa isibalo sakho </a:t>
            </a:r>
          </a:p>
          <a:p>
            <a:pPr lvl="0" eaLnBrk="1" hangingPunct="1"/>
            <a:r>
              <a:rPr lang="it-IT" b="1" dirty="0">
                <a:latin typeface="Calibri" panose="020F0502020204030204" pitchFamily="34" charset="0"/>
              </a:rPr>
              <a:t>sophathina bocansi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3600" y="1839616"/>
            <a:ext cx="4876800" cy="4876800"/>
            <a:chOff x="2133600" y="1839616"/>
            <a:chExt cx="4876800" cy="4876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839616"/>
              <a:ext cx="4876800" cy="48768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191000" y="3962400"/>
              <a:ext cx="7620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2743200"/>
              <a:ext cx="711922" cy="53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12279" y="5334000"/>
              <a:ext cx="711922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4572000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69478" y="2743200"/>
              <a:ext cx="711922" cy="533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51577" y="6057132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53574" y="6078404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37901" y="34290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37901" y="19812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6563" y="1922596"/>
              <a:ext cx="530637" cy="5920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32960" y="1922596"/>
              <a:ext cx="513626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24600" y="19812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31622" y="3415032"/>
              <a:ext cx="526378" cy="69976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31622" y="4509867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829625" y="6043555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31622" y="6057132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52501" y="5358099"/>
              <a:ext cx="513626" cy="533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1981200"/>
            <a:ext cx="8644244" cy="418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lomlomo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lunobungozi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obuphansi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bacabanga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luyindlela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ephephile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abangayikhetha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empeleni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kuwuhlobo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elunobungozi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ekudluliseleni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0"/>
            <a:ext cx="89490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Zibandakanye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ekuziphatheni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kwezocansi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okunobungozi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obuphansi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344474" y="1828800"/>
            <a:ext cx="469901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nesifo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socansi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esithelelanayo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kungakhuphula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bokutheleleka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ukulisabalalisa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Gcizelela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ophathina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bahlolwe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belashwe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9" y="2590800"/>
            <a:ext cx="4094629" cy="2209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52400"/>
            <a:ext cx="87376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Uma </a:t>
            </a:r>
            <a:r>
              <a:rPr lang="en-US" b="1" dirty="0" err="1">
                <a:latin typeface="Calibri" panose="020F0502020204030204" pitchFamily="34" charset="0"/>
              </a:rPr>
              <a:t>unesifo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socansi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esithelelanayo</a:t>
            </a:r>
            <a:r>
              <a:rPr lang="en-US" b="1" dirty="0">
                <a:latin typeface="Calibri" panose="020F0502020204030204" pitchFamily="34" charset="0"/>
              </a:rPr>
              <a:t> (STI), </a:t>
            </a:r>
            <a:r>
              <a:rPr lang="en-US" b="1" dirty="0" err="1">
                <a:latin typeface="Calibri" panose="020F0502020204030204" pitchFamily="34" charset="0"/>
              </a:rPr>
              <a:t>thola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ukwelashwa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1248920"/>
            <a:ext cx="5486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Khuluma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ngokuhlolela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niyahlolwa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ngaphambi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nenze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kungakusiza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unqume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iziphi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zokuvikela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ezingase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zikusebenzele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kangcono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89780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Gqugquzela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uphathina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wakho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ahlolelwe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iHIV</a:t>
            </a:r>
            <a:b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05" y="2964664"/>
            <a:ext cx="3388217" cy="2253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For_x0020_Review xmlns="E6E80880-BE38-4DD8-99DA-434F2D03D560">Yes</For_x0020_Review>
    <Status xmlns="e6e80880-be38-4dd8-99da-434f2d03d560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C9907F-848F-4A46-B385-DD4FE3C0B8F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A3CA7F68-3C4F-48D3-84B3-BE59DC99CEDF}"/>
</file>

<file path=customXml/itemProps3.xml><?xml version="1.0" encoding="utf-8"?>
<ds:datastoreItem xmlns:ds="http://schemas.openxmlformats.org/officeDocument/2006/customXml" ds:itemID="{0A6AA6CF-C7C5-4E72-97C0-7850EB362F5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e6e80880-be38-4dd8-99da-434f2d03d560"/>
    <ds:schemaRef ds:uri="http://purl.org/dc/terms/"/>
    <ds:schemaRef ds:uri="http://schemas.microsoft.com/office/infopath/2007/PartnerControls"/>
    <ds:schemaRef ds:uri="0cdb9d7b-3bdb-4b1c-be50-7737cb6ee7a2"/>
    <ds:schemaRef ds:uri="E6E80880-BE38-4DD8-99DA-434F2D03D560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1146914-5678-43C8-835C-0DFBC07EDE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</TotalTime>
  <Words>750</Words>
  <Application>Microsoft Office PowerPoint</Application>
  <PresentationFormat>On-screen Show (4:3)</PresentationFormat>
  <Paragraphs>90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Izindlela zokuvikela iHIV ongakhetha kuzo </vt:lpstr>
      <vt:lpstr>Ucwaningo lukhombise ukuthi iringi yedapivirine yesitho sowesifazane sangasese sangaphambili inganciphisa amathuba okutheleleka kwabesifazane ngeHIV. Ukuvikeleka ekuthelelekeni ngeHIV kubasezingeni eliphakeme kakhulu uma iringi isetshenziswa zikhathi zonke.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Nakuba zonke izindlela zingeke zikwazi ukwenzeka kubobonke abesifazane, ukwanda kwalezinto ongazenza, ukwanda kokuncipha kwethuba lokuthola iHIV.</vt:lpstr>
      <vt:lpstr>Ulwazi olwengeziwe mayelana namakhondomu: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343</cp:revision>
  <cp:lastPrinted>2014-09-26T13:04:48Z</cp:lastPrinted>
  <dcterms:created xsi:type="dcterms:W3CDTF">2008-01-29T12:38:48Z</dcterms:created>
  <dcterms:modified xsi:type="dcterms:W3CDTF">2017-01-17T17:33:57Z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